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25199975" cy="35999738"/>
  <p:notesSz cx="14071600" cy="20104100"/>
  <p:defaultTextStyle>
    <a:defPPr>
      <a:defRPr lang="tr-TR"/>
    </a:defPPr>
    <a:lvl1pPr marL="0" algn="l" defTabSz="1637296" rtl="0" eaLnBrk="1" latinLnBrk="0" hangingPunct="1">
      <a:defRPr sz="3223" kern="1200">
        <a:solidFill>
          <a:schemeClr val="tx1"/>
        </a:solidFill>
        <a:latin typeface="+mn-lt"/>
        <a:ea typeface="+mn-ea"/>
        <a:cs typeface="+mn-cs"/>
      </a:defRPr>
    </a:lvl1pPr>
    <a:lvl2pPr marL="818649" algn="l" defTabSz="1637296" rtl="0" eaLnBrk="1" latinLnBrk="0" hangingPunct="1">
      <a:defRPr sz="3223" kern="1200">
        <a:solidFill>
          <a:schemeClr val="tx1"/>
        </a:solidFill>
        <a:latin typeface="+mn-lt"/>
        <a:ea typeface="+mn-ea"/>
        <a:cs typeface="+mn-cs"/>
      </a:defRPr>
    </a:lvl2pPr>
    <a:lvl3pPr marL="1637296" algn="l" defTabSz="1637296" rtl="0" eaLnBrk="1" latinLnBrk="0" hangingPunct="1">
      <a:defRPr sz="3223" kern="1200">
        <a:solidFill>
          <a:schemeClr val="tx1"/>
        </a:solidFill>
        <a:latin typeface="+mn-lt"/>
        <a:ea typeface="+mn-ea"/>
        <a:cs typeface="+mn-cs"/>
      </a:defRPr>
    </a:lvl3pPr>
    <a:lvl4pPr marL="2455945" algn="l" defTabSz="1637296" rtl="0" eaLnBrk="1" latinLnBrk="0" hangingPunct="1">
      <a:defRPr sz="3223" kern="1200">
        <a:solidFill>
          <a:schemeClr val="tx1"/>
        </a:solidFill>
        <a:latin typeface="+mn-lt"/>
        <a:ea typeface="+mn-ea"/>
        <a:cs typeface="+mn-cs"/>
      </a:defRPr>
    </a:lvl4pPr>
    <a:lvl5pPr marL="3274592" algn="l" defTabSz="1637296" rtl="0" eaLnBrk="1" latinLnBrk="0" hangingPunct="1">
      <a:defRPr sz="3223" kern="1200">
        <a:solidFill>
          <a:schemeClr val="tx1"/>
        </a:solidFill>
        <a:latin typeface="+mn-lt"/>
        <a:ea typeface="+mn-ea"/>
        <a:cs typeface="+mn-cs"/>
      </a:defRPr>
    </a:lvl5pPr>
    <a:lvl6pPr marL="4093241" algn="l" defTabSz="1637296" rtl="0" eaLnBrk="1" latinLnBrk="0" hangingPunct="1">
      <a:defRPr sz="3223" kern="1200">
        <a:solidFill>
          <a:schemeClr val="tx1"/>
        </a:solidFill>
        <a:latin typeface="+mn-lt"/>
        <a:ea typeface="+mn-ea"/>
        <a:cs typeface="+mn-cs"/>
      </a:defRPr>
    </a:lvl6pPr>
    <a:lvl7pPr marL="4911888" algn="l" defTabSz="1637296" rtl="0" eaLnBrk="1" latinLnBrk="0" hangingPunct="1">
      <a:defRPr sz="3223" kern="1200">
        <a:solidFill>
          <a:schemeClr val="tx1"/>
        </a:solidFill>
        <a:latin typeface="+mn-lt"/>
        <a:ea typeface="+mn-ea"/>
        <a:cs typeface="+mn-cs"/>
      </a:defRPr>
    </a:lvl7pPr>
    <a:lvl8pPr marL="5730537" algn="l" defTabSz="1637296" rtl="0" eaLnBrk="1" latinLnBrk="0" hangingPunct="1">
      <a:defRPr sz="3223" kern="1200">
        <a:solidFill>
          <a:schemeClr val="tx1"/>
        </a:solidFill>
        <a:latin typeface="+mn-lt"/>
        <a:ea typeface="+mn-ea"/>
        <a:cs typeface="+mn-cs"/>
      </a:defRPr>
    </a:lvl8pPr>
    <a:lvl9pPr marL="6549184" algn="l" defTabSz="1637296" rtl="0" eaLnBrk="1" latinLnBrk="0" hangingPunct="1">
      <a:defRPr sz="322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157" userDrawn="1">
          <p15:clr>
            <a:srgbClr val="A4A3A4"/>
          </p15:clr>
        </p15:guide>
        <p15:guide id="2" pos="38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57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25" d="100"/>
          <a:sy n="25" d="100"/>
        </p:scale>
        <p:origin x="1196" y="-2576"/>
      </p:cViewPr>
      <p:guideLst>
        <p:guide orient="horz" pos="5157"/>
        <p:guide pos="38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890850" y="11159921"/>
            <a:ext cx="21429646"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3781704" y="20159856"/>
            <a:ext cx="17647943"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1260567" y="8279942"/>
            <a:ext cx="10966935"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2983843" y="8279942"/>
            <a:ext cx="10966935"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1/17/2024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3" y="33299765"/>
            <a:ext cx="25202212" cy="2699971"/>
          </a:xfrm>
          <a:prstGeom prst="rect">
            <a:avLst/>
          </a:prstGeom>
        </p:spPr>
      </p:pic>
      <p:pic>
        <p:nvPicPr>
          <p:cNvPr id="17" name="bg object 17"/>
          <p:cNvPicPr/>
          <p:nvPr/>
        </p:nvPicPr>
        <p:blipFill>
          <a:blip r:embed="rId8" cstate="print"/>
          <a:stretch>
            <a:fillRect/>
          </a:stretch>
        </p:blipFill>
        <p:spPr>
          <a:xfrm>
            <a:off x="3" y="64"/>
            <a:ext cx="25202212" cy="3599961"/>
          </a:xfrm>
          <a:prstGeom prst="rect">
            <a:avLst/>
          </a:prstGeom>
        </p:spPr>
      </p:pic>
      <p:sp>
        <p:nvSpPr>
          <p:cNvPr id="2" name="Holder 2"/>
          <p:cNvSpPr>
            <a:spLocks noGrp="1"/>
          </p:cNvSpPr>
          <p:nvPr>
            <p:ph type="title"/>
          </p:nvPr>
        </p:nvSpPr>
        <p:spPr>
          <a:xfrm>
            <a:off x="1260567" y="1439992"/>
            <a:ext cx="22690212"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1260567" y="8279942"/>
            <a:ext cx="22690212"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8571858" y="33479761"/>
            <a:ext cx="8067631" cy="49597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260566" y="33479761"/>
            <a:ext cx="5798609" cy="49597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1/17/2024</a:t>
            </a:fld>
            <a:endParaRPr lang="en-US"/>
          </a:p>
        </p:txBody>
      </p:sp>
      <p:sp>
        <p:nvSpPr>
          <p:cNvPr id="6" name="Holder 6"/>
          <p:cNvSpPr>
            <a:spLocks noGrp="1"/>
          </p:cNvSpPr>
          <p:nvPr>
            <p:ph type="sldNum" sz="quarter" idx="7"/>
          </p:nvPr>
        </p:nvSpPr>
        <p:spPr>
          <a:xfrm>
            <a:off x="18152170" y="33479761"/>
            <a:ext cx="5798609" cy="49597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818708">
        <a:defRPr>
          <a:latin typeface="+mn-lt"/>
          <a:ea typeface="+mn-ea"/>
          <a:cs typeface="+mn-cs"/>
        </a:defRPr>
      </a:lvl2pPr>
      <a:lvl3pPr marL="1637416">
        <a:defRPr>
          <a:latin typeface="+mn-lt"/>
          <a:ea typeface="+mn-ea"/>
          <a:cs typeface="+mn-cs"/>
        </a:defRPr>
      </a:lvl3pPr>
      <a:lvl4pPr marL="2456124">
        <a:defRPr>
          <a:latin typeface="+mn-lt"/>
          <a:ea typeface="+mn-ea"/>
          <a:cs typeface="+mn-cs"/>
        </a:defRPr>
      </a:lvl4pPr>
      <a:lvl5pPr marL="3274832">
        <a:defRPr>
          <a:latin typeface="+mn-lt"/>
          <a:ea typeface="+mn-ea"/>
          <a:cs typeface="+mn-cs"/>
        </a:defRPr>
      </a:lvl5pPr>
      <a:lvl6pPr marL="4093540">
        <a:defRPr>
          <a:latin typeface="+mn-lt"/>
          <a:ea typeface="+mn-ea"/>
          <a:cs typeface="+mn-cs"/>
        </a:defRPr>
      </a:lvl6pPr>
      <a:lvl7pPr marL="4912248">
        <a:defRPr>
          <a:latin typeface="+mn-lt"/>
          <a:ea typeface="+mn-ea"/>
          <a:cs typeface="+mn-cs"/>
        </a:defRPr>
      </a:lvl7pPr>
      <a:lvl8pPr marL="5730956">
        <a:defRPr>
          <a:latin typeface="+mn-lt"/>
          <a:ea typeface="+mn-ea"/>
          <a:cs typeface="+mn-cs"/>
        </a:defRPr>
      </a:lvl8pPr>
      <a:lvl9pPr marL="6549664">
        <a:defRPr>
          <a:latin typeface="+mn-lt"/>
          <a:ea typeface="+mn-ea"/>
          <a:cs typeface="+mn-cs"/>
        </a:defRPr>
      </a:lvl9pPr>
    </p:bodyStyle>
    <p:otherStyle>
      <a:lvl1pPr marL="0">
        <a:defRPr>
          <a:latin typeface="+mn-lt"/>
          <a:ea typeface="+mn-ea"/>
          <a:cs typeface="+mn-cs"/>
        </a:defRPr>
      </a:lvl1pPr>
      <a:lvl2pPr marL="818708">
        <a:defRPr>
          <a:latin typeface="+mn-lt"/>
          <a:ea typeface="+mn-ea"/>
          <a:cs typeface="+mn-cs"/>
        </a:defRPr>
      </a:lvl2pPr>
      <a:lvl3pPr marL="1637416">
        <a:defRPr>
          <a:latin typeface="+mn-lt"/>
          <a:ea typeface="+mn-ea"/>
          <a:cs typeface="+mn-cs"/>
        </a:defRPr>
      </a:lvl3pPr>
      <a:lvl4pPr marL="2456124">
        <a:defRPr>
          <a:latin typeface="+mn-lt"/>
          <a:ea typeface="+mn-ea"/>
          <a:cs typeface="+mn-cs"/>
        </a:defRPr>
      </a:lvl4pPr>
      <a:lvl5pPr marL="3274832">
        <a:defRPr>
          <a:latin typeface="+mn-lt"/>
          <a:ea typeface="+mn-ea"/>
          <a:cs typeface="+mn-cs"/>
        </a:defRPr>
      </a:lvl5pPr>
      <a:lvl6pPr marL="4093540">
        <a:defRPr>
          <a:latin typeface="+mn-lt"/>
          <a:ea typeface="+mn-ea"/>
          <a:cs typeface="+mn-cs"/>
        </a:defRPr>
      </a:lvl6pPr>
      <a:lvl7pPr marL="4912248">
        <a:defRPr>
          <a:latin typeface="+mn-lt"/>
          <a:ea typeface="+mn-ea"/>
          <a:cs typeface="+mn-cs"/>
        </a:defRPr>
      </a:lvl7pPr>
      <a:lvl8pPr marL="5730956">
        <a:defRPr>
          <a:latin typeface="+mn-lt"/>
          <a:ea typeface="+mn-ea"/>
          <a:cs typeface="+mn-cs"/>
        </a:defRPr>
      </a:lvl8pPr>
      <a:lvl9pPr marL="6549664">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jpg"/><Relationship Id="rId1" Type="http://schemas.openxmlformats.org/officeDocument/2006/relationships/slideLayout" Target="../slideLayouts/slideLayout5.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Resim 62" descr="balık, deniz biyolojisi, ışın, vatoz, su altı içeren bir resim&#10;&#10;Açıklama otomatik olarak oluşturuldu">
            <a:extLst>
              <a:ext uri="{FF2B5EF4-FFF2-40B4-BE49-F238E27FC236}">
                <a16:creationId xmlns:a16="http://schemas.microsoft.com/office/drawing/2014/main" id="{6C9D2CE1-11BF-017F-4CCB-C668ABF27287}"/>
              </a:ext>
            </a:extLst>
          </p:cNvPr>
          <p:cNvPicPr>
            <a:picLocks noChangeAspect="1"/>
          </p:cNvPicPr>
          <p:nvPr/>
        </p:nvPicPr>
        <p:blipFill rotWithShape="1">
          <a:blip r:embed="rId2">
            <a:extLst>
              <a:ext uri="{28A0092B-C50C-407E-A947-70E740481C1C}">
                <a14:useLocalDpi xmlns:a14="http://schemas.microsoft.com/office/drawing/2010/main" val="0"/>
              </a:ext>
            </a:extLst>
          </a:blip>
          <a:srcRect l="9266" t="1615" r="13362" b="2560"/>
          <a:stretch/>
        </p:blipFill>
        <p:spPr>
          <a:xfrm rot="5400000">
            <a:off x="-5399884" y="5399881"/>
            <a:ext cx="35999739" cy="25199975"/>
          </a:xfrm>
          <a:prstGeom prst="rect">
            <a:avLst/>
          </a:prstGeom>
        </p:spPr>
      </p:pic>
      <p:pic>
        <p:nvPicPr>
          <p:cNvPr id="12" name="Resim 11" descr="kişi, şahıs, duvar, insan yüzü, iç mekan içeren bir resim&#10;&#10;Açıklama otomatik olarak oluşturuldu">
            <a:extLst>
              <a:ext uri="{FF2B5EF4-FFF2-40B4-BE49-F238E27FC236}">
                <a16:creationId xmlns:a16="http://schemas.microsoft.com/office/drawing/2014/main" id="{06EBAD9F-A609-3939-68DC-171E2164A8B2}"/>
              </a:ext>
            </a:extLst>
          </p:cNvPr>
          <p:cNvPicPr>
            <a:picLocks noChangeAspect="1"/>
          </p:cNvPicPr>
          <p:nvPr/>
        </p:nvPicPr>
        <p:blipFill rotWithShape="1">
          <a:blip r:embed="rId3">
            <a:extLst>
              <a:ext uri="{28A0092B-C50C-407E-A947-70E740481C1C}">
                <a14:useLocalDpi xmlns:a14="http://schemas.microsoft.com/office/drawing/2010/main" val="0"/>
              </a:ext>
            </a:extLst>
          </a:blip>
          <a:srcRect l="8526" t="12387" r="4884" b="445"/>
          <a:stretch/>
        </p:blipFill>
        <p:spPr>
          <a:xfrm>
            <a:off x="732040" y="3654356"/>
            <a:ext cx="12754980" cy="9640209"/>
          </a:xfrm>
          <a:prstGeom prst="rect">
            <a:avLst/>
          </a:prstGeom>
        </p:spPr>
      </p:pic>
      <p:sp>
        <p:nvSpPr>
          <p:cNvPr id="64" name="Metin kutusu 63">
            <a:extLst>
              <a:ext uri="{FF2B5EF4-FFF2-40B4-BE49-F238E27FC236}">
                <a16:creationId xmlns:a16="http://schemas.microsoft.com/office/drawing/2014/main" id="{E990A4CF-9826-2E51-83D6-50085D24B590}"/>
              </a:ext>
            </a:extLst>
          </p:cNvPr>
          <p:cNvSpPr txBox="1"/>
          <p:nvPr/>
        </p:nvSpPr>
        <p:spPr>
          <a:xfrm>
            <a:off x="1665617" y="10554976"/>
            <a:ext cx="1526260" cy="726224"/>
          </a:xfrm>
          <a:prstGeom prst="rect">
            <a:avLst/>
          </a:prstGeom>
          <a:solidFill>
            <a:srgbClr val="0057A8"/>
          </a:solidFill>
          <a:ln>
            <a:solidFill>
              <a:srgbClr val="FFFFFF"/>
            </a:solidFill>
          </a:ln>
        </p:spPr>
        <p:txBody>
          <a:bodyPr wrap="square" rtlCol="0">
            <a:spAutoFit/>
          </a:bodyPr>
          <a:lstStyle/>
          <a:p>
            <a:pPr algn="just"/>
            <a:r>
              <a:rPr lang="tr-TR" sz="4119" b="1" dirty="0">
                <a:solidFill>
                  <a:schemeClr val="bg1"/>
                </a:solidFill>
                <a:latin typeface="+mj-lt"/>
              </a:rPr>
              <a:t>ÖZET</a:t>
            </a:r>
          </a:p>
        </p:txBody>
      </p:sp>
      <p:sp>
        <p:nvSpPr>
          <p:cNvPr id="72" name="Metin kutusu 71">
            <a:extLst>
              <a:ext uri="{FF2B5EF4-FFF2-40B4-BE49-F238E27FC236}">
                <a16:creationId xmlns:a16="http://schemas.microsoft.com/office/drawing/2014/main" id="{F25554ED-455B-05A8-D0D8-F1B9ED035A00}"/>
              </a:ext>
            </a:extLst>
          </p:cNvPr>
          <p:cNvSpPr txBox="1"/>
          <p:nvPr/>
        </p:nvSpPr>
        <p:spPr>
          <a:xfrm>
            <a:off x="6841333" y="955529"/>
            <a:ext cx="11608273" cy="1304844"/>
          </a:xfrm>
          <a:prstGeom prst="rect">
            <a:avLst/>
          </a:prstGeom>
          <a:blipFill dpi="0" rotWithShape="1">
            <a:blip r:embed="rId4">
              <a:extLst>
                <a:ext uri="{28A0092B-C50C-407E-A947-70E740481C1C}">
                  <a14:useLocalDpi xmlns:a14="http://schemas.microsoft.com/office/drawing/2010/main" val="0"/>
                </a:ext>
              </a:extLst>
            </a:blip>
            <a:srcRect/>
            <a:stretch>
              <a:fillRect/>
            </a:stretch>
          </a:blipFill>
          <a:ln>
            <a:solidFill>
              <a:srgbClr val="FFFFFF"/>
            </a:solidFill>
          </a:ln>
        </p:spPr>
        <p:txBody>
          <a:bodyPr wrap="square" rtlCol="0">
            <a:spAutoFit/>
          </a:bodyPr>
          <a:lstStyle/>
          <a:p>
            <a:pPr algn="ctr"/>
            <a:r>
              <a:rPr lang="tr-TR" sz="7879" b="1" dirty="0">
                <a:solidFill>
                  <a:schemeClr val="bg1"/>
                </a:solidFill>
                <a:latin typeface="+mj-lt"/>
              </a:rPr>
              <a:t>AUTO CENSORİNG WİTH Aİ</a:t>
            </a:r>
          </a:p>
        </p:txBody>
      </p:sp>
      <p:pic>
        <p:nvPicPr>
          <p:cNvPr id="77" name="Resim 76">
            <a:extLst>
              <a:ext uri="{FF2B5EF4-FFF2-40B4-BE49-F238E27FC236}">
                <a16:creationId xmlns:a16="http://schemas.microsoft.com/office/drawing/2014/main" id="{6E5215BE-353D-FA93-F002-CA8142618361}"/>
              </a:ext>
            </a:extLst>
          </p:cNvPr>
          <p:cNvPicPr>
            <a:picLocks noChangeAspect="1"/>
          </p:cNvPicPr>
          <p:nvPr/>
        </p:nvPicPr>
        <p:blipFill rotWithShape="1">
          <a:blip r:embed="rId5"/>
          <a:srcRect l="1628" t="21765" r="21274" b="-15"/>
          <a:stretch/>
        </p:blipFill>
        <p:spPr>
          <a:xfrm>
            <a:off x="14002805" y="3654357"/>
            <a:ext cx="10592818" cy="5375356"/>
          </a:xfrm>
          <a:prstGeom prst="rect">
            <a:avLst/>
          </a:prstGeom>
        </p:spPr>
      </p:pic>
      <p:pic>
        <p:nvPicPr>
          <p:cNvPr id="83" name="Resim 82">
            <a:extLst>
              <a:ext uri="{FF2B5EF4-FFF2-40B4-BE49-F238E27FC236}">
                <a16:creationId xmlns:a16="http://schemas.microsoft.com/office/drawing/2014/main" id="{6024EFFA-A8A4-E75E-96A8-161FF6EEA3F2}"/>
              </a:ext>
            </a:extLst>
          </p:cNvPr>
          <p:cNvPicPr>
            <a:picLocks noChangeAspect="1"/>
          </p:cNvPicPr>
          <p:nvPr/>
        </p:nvPicPr>
        <p:blipFill rotWithShape="1">
          <a:blip r:embed="rId6"/>
          <a:srcRect l="6545" t="619" r="11565" b="13901"/>
          <a:stretch/>
        </p:blipFill>
        <p:spPr>
          <a:xfrm>
            <a:off x="523140" y="14819585"/>
            <a:ext cx="12058767" cy="8329707"/>
          </a:xfrm>
          <a:prstGeom prst="rect">
            <a:avLst/>
          </a:prstGeom>
        </p:spPr>
      </p:pic>
      <p:sp>
        <p:nvSpPr>
          <p:cNvPr id="70" name="Metin kutusu 69">
            <a:extLst>
              <a:ext uri="{FF2B5EF4-FFF2-40B4-BE49-F238E27FC236}">
                <a16:creationId xmlns:a16="http://schemas.microsoft.com/office/drawing/2014/main" id="{A3164EEF-6CEC-2E11-CC2E-87F97420FE6A}"/>
              </a:ext>
            </a:extLst>
          </p:cNvPr>
          <p:cNvSpPr txBox="1"/>
          <p:nvPr/>
        </p:nvSpPr>
        <p:spPr>
          <a:xfrm>
            <a:off x="1920157" y="20872173"/>
            <a:ext cx="2290954" cy="726224"/>
          </a:xfrm>
          <a:prstGeom prst="rect">
            <a:avLst/>
          </a:prstGeom>
          <a:solidFill>
            <a:srgbClr val="0057A8"/>
          </a:solidFill>
          <a:ln>
            <a:solidFill>
              <a:srgbClr val="FFFFFF"/>
            </a:solidFill>
          </a:ln>
        </p:spPr>
        <p:txBody>
          <a:bodyPr wrap="square" rtlCol="0">
            <a:spAutoFit/>
          </a:bodyPr>
          <a:lstStyle/>
          <a:p>
            <a:pPr algn="just"/>
            <a:r>
              <a:rPr lang="tr-TR" sz="4119" b="1" dirty="0">
                <a:solidFill>
                  <a:schemeClr val="bg1"/>
                </a:solidFill>
                <a:latin typeface="+mj-lt"/>
              </a:rPr>
              <a:t>YÖNTEM</a:t>
            </a:r>
          </a:p>
        </p:txBody>
      </p:sp>
      <p:sp>
        <p:nvSpPr>
          <p:cNvPr id="58" name="Metin kutusu 57">
            <a:extLst>
              <a:ext uri="{FF2B5EF4-FFF2-40B4-BE49-F238E27FC236}">
                <a16:creationId xmlns:a16="http://schemas.microsoft.com/office/drawing/2014/main" id="{415463BA-BC2A-5FAA-8D46-7AEBFB5E90D9}"/>
              </a:ext>
            </a:extLst>
          </p:cNvPr>
          <p:cNvSpPr txBox="1"/>
          <p:nvPr/>
        </p:nvSpPr>
        <p:spPr>
          <a:xfrm>
            <a:off x="1403476" y="11544315"/>
            <a:ext cx="9832023" cy="3949671"/>
          </a:xfrm>
          <a:prstGeom prst="rect">
            <a:avLst/>
          </a:prstGeom>
          <a:solidFill>
            <a:srgbClr val="0057A8"/>
          </a:solidFill>
          <a:ln>
            <a:solidFill>
              <a:srgbClr val="FFFFFF"/>
            </a:solidFill>
          </a:ln>
        </p:spPr>
        <p:txBody>
          <a:bodyPr wrap="square" rtlCol="0">
            <a:spAutoFit/>
          </a:bodyPr>
          <a:lstStyle/>
          <a:p>
            <a:pPr algn="just"/>
            <a:r>
              <a:rPr lang="tr-TR" sz="3581" b="1" dirty="0">
                <a:solidFill>
                  <a:schemeClr val="bg1"/>
                </a:solidFill>
              </a:rPr>
              <a:t>Günümüzde birçok yayın kuruluşu ve sosyal medya yayıncısı için yayınlarına sansür yapmak iş gücü ve </a:t>
            </a:r>
          </a:p>
          <a:p>
            <a:pPr algn="just"/>
            <a:r>
              <a:rPr lang="tr-TR" sz="3581" b="1" dirty="0">
                <a:solidFill>
                  <a:schemeClr val="bg1"/>
                </a:solidFill>
              </a:rPr>
              <a:t>zaman gerektirmektedir ve bu da bir maliyet oluşturmaktadır. Bu proje bu maliyetlerden nasıl kurtulabiliriz sorusu üzerine ortaya çıkmış ve yükü hafifleten ve bu sayede çalışmaları daha efektif hale getiren bir program ortaya çıkmıştır.</a:t>
            </a:r>
          </a:p>
        </p:txBody>
      </p:sp>
      <p:pic>
        <p:nvPicPr>
          <p:cNvPr id="84" name="Resim 83">
            <a:extLst>
              <a:ext uri="{FF2B5EF4-FFF2-40B4-BE49-F238E27FC236}">
                <a16:creationId xmlns:a16="http://schemas.microsoft.com/office/drawing/2014/main" id="{99BBF122-A80B-0B19-1B93-6F03D0807B50}"/>
              </a:ext>
            </a:extLst>
          </p:cNvPr>
          <p:cNvPicPr>
            <a:picLocks noChangeAspect="1"/>
          </p:cNvPicPr>
          <p:nvPr/>
        </p:nvPicPr>
        <p:blipFill rotWithShape="1">
          <a:blip r:embed="rId7"/>
          <a:srcRect l="-514" t="2161" r="48489" b="57769"/>
          <a:stretch/>
        </p:blipFill>
        <p:spPr>
          <a:xfrm>
            <a:off x="523140" y="25408093"/>
            <a:ext cx="12969137" cy="7615815"/>
          </a:xfrm>
          <a:prstGeom prst="rect">
            <a:avLst/>
          </a:prstGeom>
        </p:spPr>
      </p:pic>
      <p:sp>
        <p:nvSpPr>
          <p:cNvPr id="71" name="Metin kutusu 70">
            <a:extLst>
              <a:ext uri="{FF2B5EF4-FFF2-40B4-BE49-F238E27FC236}">
                <a16:creationId xmlns:a16="http://schemas.microsoft.com/office/drawing/2014/main" id="{B826786E-627C-6C14-A63E-C41C83B1CCA2}"/>
              </a:ext>
            </a:extLst>
          </p:cNvPr>
          <p:cNvSpPr txBox="1"/>
          <p:nvPr/>
        </p:nvSpPr>
        <p:spPr>
          <a:xfrm>
            <a:off x="1425740" y="31013025"/>
            <a:ext cx="2991344" cy="726224"/>
          </a:xfrm>
          <a:prstGeom prst="rect">
            <a:avLst/>
          </a:prstGeom>
          <a:solidFill>
            <a:srgbClr val="0057A8"/>
          </a:solidFill>
          <a:ln>
            <a:solidFill>
              <a:srgbClr val="FFFFFF"/>
            </a:solidFill>
          </a:ln>
        </p:spPr>
        <p:txBody>
          <a:bodyPr wrap="square" rtlCol="0">
            <a:spAutoFit/>
          </a:bodyPr>
          <a:lstStyle/>
          <a:p>
            <a:pPr algn="just"/>
            <a:r>
              <a:rPr lang="tr-TR" sz="4119" b="1" dirty="0">
                <a:solidFill>
                  <a:schemeClr val="bg1"/>
                </a:solidFill>
                <a:latin typeface="+mj-lt"/>
              </a:rPr>
              <a:t>YAYGIN ETKİ</a:t>
            </a:r>
          </a:p>
        </p:txBody>
      </p:sp>
      <p:sp>
        <p:nvSpPr>
          <p:cNvPr id="74" name="Metin kutusu 73">
            <a:extLst>
              <a:ext uri="{FF2B5EF4-FFF2-40B4-BE49-F238E27FC236}">
                <a16:creationId xmlns:a16="http://schemas.microsoft.com/office/drawing/2014/main" id="{D61BEC12-BE76-BBEC-86C3-B61EFE2DFB59}"/>
              </a:ext>
            </a:extLst>
          </p:cNvPr>
          <p:cNvSpPr txBox="1"/>
          <p:nvPr/>
        </p:nvSpPr>
        <p:spPr>
          <a:xfrm>
            <a:off x="998162" y="31987527"/>
            <a:ext cx="11188800" cy="2847574"/>
          </a:xfrm>
          <a:prstGeom prst="rect">
            <a:avLst/>
          </a:prstGeom>
          <a:solidFill>
            <a:srgbClr val="0057A8"/>
          </a:solidFill>
          <a:ln>
            <a:solidFill>
              <a:srgbClr val="FFFFFF"/>
            </a:solidFill>
          </a:ln>
        </p:spPr>
        <p:txBody>
          <a:bodyPr wrap="square" rtlCol="0">
            <a:spAutoFit/>
          </a:bodyPr>
          <a:lstStyle/>
          <a:p>
            <a:pPr algn="just"/>
            <a:r>
              <a:rPr lang="tr-TR" sz="3581" b="1" dirty="0">
                <a:solidFill>
                  <a:schemeClr val="bg1"/>
                </a:solidFill>
              </a:rPr>
              <a:t>Projenin </a:t>
            </a:r>
            <a:r>
              <a:rPr lang="tr-TR" sz="3581" b="1" dirty="0" err="1">
                <a:solidFill>
                  <a:schemeClr val="bg1"/>
                </a:solidFill>
              </a:rPr>
              <a:t>planlanılan</a:t>
            </a:r>
            <a:r>
              <a:rPr lang="tr-TR" sz="3581" b="1" dirty="0">
                <a:solidFill>
                  <a:schemeClr val="bg1"/>
                </a:solidFill>
              </a:rPr>
              <a:t> özgün değeri, gerçek zamanlı görüntü işleme yöntemi kullanarak otomatik sansürleme işlemini hızlı ve düşük maliyetli hale getirmesi ve küçük yayın kuruluşları, yayın girişimleri ve yayıncılar için sansürleme yöntemini daha erişilebilir hale getirmesidir.</a:t>
            </a:r>
          </a:p>
        </p:txBody>
      </p:sp>
      <p:sp>
        <p:nvSpPr>
          <p:cNvPr id="69" name="Metin kutusu 68">
            <a:extLst>
              <a:ext uri="{FF2B5EF4-FFF2-40B4-BE49-F238E27FC236}">
                <a16:creationId xmlns:a16="http://schemas.microsoft.com/office/drawing/2014/main" id="{B75C30D1-67BA-2178-C384-59CABBCC6732}"/>
              </a:ext>
            </a:extLst>
          </p:cNvPr>
          <p:cNvSpPr txBox="1"/>
          <p:nvPr/>
        </p:nvSpPr>
        <p:spPr>
          <a:xfrm>
            <a:off x="1644654" y="21855368"/>
            <a:ext cx="11591561" cy="4500719"/>
          </a:xfrm>
          <a:prstGeom prst="rect">
            <a:avLst/>
          </a:prstGeom>
          <a:solidFill>
            <a:srgbClr val="0057A8"/>
          </a:solidFill>
          <a:ln>
            <a:solidFill>
              <a:srgbClr val="FFFFFF"/>
            </a:solidFill>
          </a:ln>
        </p:spPr>
        <p:txBody>
          <a:bodyPr wrap="square" rtlCol="0">
            <a:spAutoFit/>
          </a:bodyPr>
          <a:lstStyle/>
          <a:p>
            <a:pPr algn="just"/>
            <a:r>
              <a:rPr lang="tr-TR" sz="3581" b="1" dirty="0">
                <a:solidFill>
                  <a:schemeClr val="bg1"/>
                </a:solidFill>
              </a:rPr>
              <a:t>Bu projede, gerçek zamanlı görüntü işleme yöntemleri kullanarak otomatik sansürleme yapabilen bir derin öğrenme modeli tasarlanmıştır. Bu amaç doğrultusunda, öncelikle sansürlenmek istenilen objeler hakkında görüntüye dayalı veriler toplanmış ve planlanan objeler için derin öğrenme modelleri oluşturulmuş ve sansürleme işlemleri için bu modelleri kullanan bir program hazırlanmıştır.</a:t>
            </a:r>
          </a:p>
        </p:txBody>
      </p:sp>
      <p:pic>
        <p:nvPicPr>
          <p:cNvPr id="1028" name="Picture 4" descr="Automated Human Face Blurring for Privacy">
            <a:extLst>
              <a:ext uri="{FF2B5EF4-FFF2-40B4-BE49-F238E27FC236}">
                <a16:creationId xmlns:a16="http://schemas.microsoft.com/office/drawing/2014/main" id="{6014B320-744B-DD83-9C44-88485273E82C}"/>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25942" t="1775" r="15686" b="13568"/>
          <a:stretch/>
        </p:blipFill>
        <p:spPr bwMode="auto">
          <a:xfrm>
            <a:off x="13943338" y="17991516"/>
            <a:ext cx="10930722" cy="12200354"/>
          </a:xfrm>
          <a:prstGeom prst="rect">
            <a:avLst/>
          </a:prstGeom>
          <a:noFill/>
          <a:extLst>
            <a:ext uri="{909E8E84-426E-40DD-AFC4-6F175D3DCCD1}">
              <a14:hiddenFill xmlns:a14="http://schemas.microsoft.com/office/drawing/2010/main">
                <a:solidFill>
                  <a:srgbClr val="FFFFFF"/>
                </a:solidFill>
              </a14:hiddenFill>
            </a:ext>
          </a:extLst>
        </p:spPr>
      </p:pic>
      <p:sp>
        <p:nvSpPr>
          <p:cNvPr id="65" name="Metin kutusu 64">
            <a:extLst>
              <a:ext uri="{FF2B5EF4-FFF2-40B4-BE49-F238E27FC236}">
                <a16:creationId xmlns:a16="http://schemas.microsoft.com/office/drawing/2014/main" id="{114CB67F-183D-C49F-FD2D-42B6D15BA810}"/>
              </a:ext>
            </a:extLst>
          </p:cNvPr>
          <p:cNvSpPr txBox="1"/>
          <p:nvPr/>
        </p:nvSpPr>
        <p:spPr>
          <a:xfrm>
            <a:off x="12599985" y="28438510"/>
            <a:ext cx="11188800" cy="3398623"/>
          </a:xfrm>
          <a:prstGeom prst="rect">
            <a:avLst/>
          </a:prstGeom>
          <a:solidFill>
            <a:srgbClr val="0057A8"/>
          </a:solidFill>
          <a:ln>
            <a:solidFill>
              <a:srgbClr val="FFFFFF"/>
            </a:solidFill>
          </a:ln>
        </p:spPr>
        <p:txBody>
          <a:bodyPr wrap="square" rtlCol="0">
            <a:spAutoFit/>
          </a:bodyPr>
          <a:lstStyle/>
          <a:p>
            <a:pPr algn="just"/>
            <a:r>
              <a:rPr lang="tr-TR" sz="3581" b="1" dirty="0">
                <a:solidFill>
                  <a:schemeClr val="bg1"/>
                </a:solidFill>
              </a:rPr>
              <a:t>Sonuç olarak elimizde İstediğimiz özellikleri sansürlememizi sağlayacak 4 model oldu ve bu modelleri gerçek zamanlı çalıştırabileceğimiz bir algoritma tasarlandı. Bu modeller gelecekte sansürleme işleminin </a:t>
            </a:r>
            <a:r>
              <a:rPr lang="tr-TR" sz="3581" b="1" dirty="0" err="1">
                <a:solidFill>
                  <a:schemeClr val="bg1"/>
                </a:solidFill>
              </a:rPr>
              <a:t>maliyetletlerini</a:t>
            </a:r>
            <a:r>
              <a:rPr lang="tr-TR" sz="3581" b="1" dirty="0">
                <a:solidFill>
                  <a:schemeClr val="bg1"/>
                </a:solidFill>
              </a:rPr>
              <a:t> dürecek şekilde kullanılması planlanmaktadır.</a:t>
            </a:r>
          </a:p>
        </p:txBody>
      </p:sp>
      <p:sp>
        <p:nvSpPr>
          <p:cNvPr id="66" name="Metin kutusu 65">
            <a:extLst>
              <a:ext uri="{FF2B5EF4-FFF2-40B4-BE49-F238E27FC236}">
                <a16:creationId xmlns:a16="http://schemas.microsoft.com/office/drawing/2014/main" id="{8A241741-BA1F-3B5D-D866-C7DC7D226C24}"/>
              </a:ext>
            </a:extLst>
          </p:cNvPr>
          <p:cNvSpPr txBox="1"/>
          <p:nvPr/>
        </p:nvSpPr>
        <p:spPr>
          <a:xfrm>
            <a:off x="13029671" y="27502520"/>
            <a:ext cx="1824037" cy="726224"/>
          </a:xfrm>
          <a:prstGeom prst="rect">
            <a:avLst/>
          </a:prstGeom>
          <a:solidFill>
            <a:srgbClr val="0057A8"/>
          </a:solidFill>
          <a:ln>
            <a:solidFill>
              <a:srgbClr val="FFFFFF"/>
            </a:solidFill>
          </a:ln>
        </p:spPr>
        <p:txBody>
          <a:bodyPr wrap="square" rtlCol="0">
            <a:spAutoFit/>
          </a:bodyPr>
          <a:lstStyle/>
          <a:p>
            <a:pPr algn="just"/>
            <a:r>
              <a:rPr lang="tr-TR" sz="4119" b="1" dirty="0">
                <a:solidFill>
                  <a:schemeClr val="bg1"/>
                </a:solidFill>
                <a:latin typeface="+mj-lt"/>
              </a:rPr>
              <a:t>SONUÇ</a:t>
            </a:r>
          </a:p>
        </p:txBody>
      </p:sp>
      <p:sp>
        <p:nvSpPr>
          <p:cNvPr id="67" name="Metin kutusu 66">
            <a:extLst>
              <a:ext uri="{FF2B5EF4-FFF2-40B4-BE49-F238E27FC236}">
                <a16:creationId xmlns:a16="http://schemas.microsoft.com/office/drawing/2014/main" id="{40849177-C938-3C4D-9FFD-E31FCA90791A}"/>
              </a:ext>
            </a:extLst>
          </p:cNvPr>
          <p:cNvSpPr txBox="1"/>
          <p:nvPr/>
        </p:nvSpPr>
        <p:spPr>
          <a:xfrm>
            <a:off x="11840643" y="15579950"/>
            <a:ext cx="12754980" cy="3398623"/>
          </a:xfrm>
          <a:prstGeom prst="rect">
            <a:avLst/>
          </a:prstGeom>
          <a:solidFill>
            <a:srgbClr val="0057A8"/>
          </a:solidFill>
          <a:ln>
            <a:solidFill>
              <a:srgbClr val="FFFFFF"/>
            </a:solidFill>
          </a:ln>
        </p:spPr>
        <p:txBody>
          <a:bodyPr wrap="square" rtlCol="0">
            <a:spAutoFit/>
          </a:bodyPr>
          <a:lstStyle/>
          <a:p>
            <a:pPr algn="just"/>
            <a:r>
              <a:rPr lang="tr-TR" sz="3581" b="1" dirty="0">
                <a:solidFill>
                  <a:schemeClr val="bg1"/>
                </a:solidFill>
              </a:rPr>
              <a:t>Bu araştırmanın amacı, gerçek zamanlı görüntü işleme yöntemleri kullanarak otomatik sansürleme yapabilen bir  derin öğrenme modelleri tasarlamak ve Bu modelleri, istenmeyen bölümleri otomatik olarak algılayıp sansürleyen bir program oluşturarak yayın kuruluşlarının ve sosyal medya yayıncılarının iş gücü ve zamanını azaltmaktır.</a:t>
            </a:r>
          </a:p>
        </p:txBody>
      </p:sp>
      <p:grpSp>
        <p:nvGrpSpPr>
          <p:cNvPr id="3" name="object 3"/>
          <p:cNvGrpSpPr/>
          <p:nvPr/>
        </p:nvGrpSpPr>
        <p:grpSpPr>
          <a:xfrm>
            <a:off x="1280805" y="987575"/>
            <a:ext cx="3971797" cy="1439995"/>
            <a:chOff x="783094" y="659390"/>
            <a:chExt cx="2218055" cy="804167"/>
          </a:xfrm>
        </p:grpSpPr>
        <p:sp>
          <p:nvSpPr>
            <p:cNvPr id="4" name="object 4"/>
            <p:cNvSpPr/>
            <p:nvPr/>
          </p:nvSpPr>
          <p:spPr>
            <a:xfrm>
              <a:off x="783094" y="790396"/>
              <a:ext cx="2218055" cy="551180"/>
            </a:xfrm>
            <a:custGeom>
              <a:avLst/>
              <a:gdLst/>
              <a:ahLst/>
              <a:cxnLst/>
              <a:rect l="l" t="t" r="r" b="b"/>
              <a:pathLst>
                <a:path w="2218055" h="551180">
                  <a:moveTo>
                    <a:pt x="409905" y="381914"/>
                  </a:moveTo>
                  <a:lnTo>
                    <a:pt x="402615" y="333438"/>
                  </a:lnTo>
                  <a:lnTo>
                    <a:pt x="381406" y="293344"/>
                  </a:lnTo>
                  <a:lnTo>
                    <a:pt x="347218" y="263893"/>
                  </a:lnTo>
                  <a:lnTo>
                    <a:pt x="301002" y="247357"/>
                  </a:lnTo>
                  <a:lnTo>
                    <a:pt x="330187" y="231114"/>
                  </a:lnTo>
                  <a:lnTo>
                    <a:pt x="343395" y="216242"/>
                  </a:lnTo>
                  <a:lnTo>
                    <a:pt x="351942" y="206616"/>
                  </a:lnTo>
                  <a:lnTo>
                    <a:pt x="365531" y="175272"/>
                  </a:lnTo>
                  <a:lnTo>
                    <a:pt x="370230" y="138468"/>
                  </a:lnTo>
                  <a:lnTo>
                    <a:pt x="367449" y="109905"/>
                  </a:lnTo>
                  <a:lnTo>
                    <a:pt x="365112" y="102692"/>
                  </a:lnTo>
                  <a:lnTo>
                    <a:pt x="359041" y="83820"/>
                  </a:lnTo>
                  <a:lnTo>
                    <a:pt x="344957" y="60363"/>
                  </a:lnTo>
                  <a:lnTo>
                    <a:pt x="325120" y="39674"/>
                  </a:lnTo>
                  <a:lnTo>
                    <a:pt x="301637" y="22326"/>
                  </a:lnTo>
                  <a:lnTo>
                    <a:pt x="290880" y="17221"/>
                  </a:lnTo>
                  <a:lnTo>
                    <a:pt x="290880" y="372592"/>
                  </a:lnTo>
                  <a:lnTo>
                    <a:pt x="285635" y="398665"/>
                  </a:lnTo>
                  <a:lnTo>
                    <a:pt x="271056" y="419646"/>
                  </a:lnTo>
                  <a:lnTo>
                    <a:pt x="248894" y="433616"/>
                  </a:lnTo>
                  <a:lnTo>
                    <a:pt x="220891" y="438696"/>
                  </a:lnTo>
                  <a:lnTo>
                    <a:pt x="117449" y="438696"/>
                  </a:lnTo>
                  <a:lnTo>
                    <a:pt x="117449" y="308813"/>
                  </a:lnTo>
                  <a:lnTo>
                    <a:pt x="220103" y="308813"/>
                  </a:lnTo>
                  <a:lnTo>
                    <a:pt x="248564" y="313524"/>
                  </a:lnTo>
                  <a:lnTo>
                    <a:pt x="270967" y="326707"/>
                  </a:lnTo>
                  <a:lnTo>
                    <a:pt x="285623" y="346875"/>
                  </a:lnTo>
                  <a:lnTo>
                    <a:pt x="290880" y="372592"/>
                  </a:lnTo>
                  <a:lnTo>
                    <a:pt x="290880" y="17221"/>
                  </a:lnTo>
                  <a:lnTo>
                    <a:pt x="275539" y="9931"/>
                  </a:lnTo>
                  <a:lnTo>
                    <a:pt x="254342" y="4445"/>
                  </a:lnTo>
                  <a:lnTo>
                    <a:pt x="254342" y="158699"/>
                  </a:lnTo>
                  <a:lnTo>
                    <a:pt x="250037" y="181800"/>
                  </a:lnTo>
                  <a:lnTo>
                    <a:pt x="237998" y="200012"/>
                  </a:lnTo>
                  <a:lnTo>
                    <a:pt x="219544" y="211950"/>
                  </a:lnTo>
                  <a:lnTo>
                    <a:pt x="195999" y="216242"/>
                  </a:lnTo>
                  <a:lnTo>
                    <a:pt x="117449" y="216242"/>
                  </a:lnTo>
                  <a:lnTo>
                    <a:pt x="117449" y="102692"/>
                  </a:lnTo>
                  <a:lnTo>
                    <a:pt x="196786" y="102692"/>
                  </a:lnTo>
                  <a:lnTo>
                    <a:pt x="219875" y="106946"/>
                  </a:lnTo>
                  <a:lnTo>
                    <a:pt x="238099" y="118732"/>
                  </a:lnTo>
                  <a:lnTo>
                    <a:pt x="250050" y="136486"/>
                  </a:lnTo>
                  <a:lnTo>
                    <a:pt x="254342" y="158699"/>
                  </a:lnTo>
                  <a:lnTo>
                    <a:pt x="254342" y="4445"/>
                  </a:lnTo>
                  <a:lnTo>
                    <a:pt x="246811" y="2489"/>
                  </a:lnTo>
                  <a:lnTo>
                    <a:pt x="215455" y="12"/>
                  </a:lnTo>
                  <a:lnTo>
                    <a:pt x="0" y="12"/>
                  </a:lnTo>
                  <a:lnTo>
                    <a:pt x="0" y="542150"/>
                  </a:lnTo>
                  <a:lnTo>
                    <a:pt x="244995" y="542150"/>
                  </a:lnTo>
                  <a:lnTo>
                    <a:pt x="309854" y="530961"/>
                  </a:lnTo>
                  <a:lnTo>
                    <a:pt x="362458" y="497039"/>
                  </a:lnTo>
                  <a:lnTo>
                    <a:pt x="398132" y="445300"/>
                  </a:lnTo>
                  <a:lnTo>
                    <a:pt x="406971" y="414985"/>
                  </a:lnTo>
                  <a:lnTo>
                    <a:pt x="409905" y="381914"/>
                  </a:lnTo>
                  <a:close/>
                </a:path>
                <a:path w="2218055" h="551180">
                  <a:moveTo>
                    <a:pt x="1637563" y="542137"/>
                  </a:moveTo>
                  <a:lnTo>
                    <a:pt x="1523530" y="361696"/>
                  </a:lnTo>
                  <a:lnTo>
                    <a:pt x="1505343" y="332917"/>
                  </a:lnTo>
                  <a:lnTo>
                    <a:pt x="1545018" y="308089"/>
                  </a:lnTo>
                  <a:lnTo>
                    <a:pt x="1575435" y="272542"/>
                  </a:lnTo>
                  <a:lnTo>
                    <a:pt x="1582813" y="255917"/>
                  </a:lnTo>
                  <a:lnTo>
                    <a:pt x="1594916" y="228676"/>
                  </a:lnTo>
                  <a:lnTo>
                    <a:pt x="1601774" y="178904"/>
                  </a:lnTo>
                  <a:lnTo>
                    <a:pt x="1588262" y="109397"/>
                  </a:lnTo>
                  <a:lnTo>
                    <a:pt x="1547329" y="52120"/>
                  </a:lnTo>
                  <a:lnTo>
                    <a:pt x="1487932" y="12941"/>
                  </a:lnTo>
                  <a:lnTo>
                    <a:pt x="1482001" y="11252"/>
                  </a:lnTo>
                  <a:lnTo>
                    <a:pt x="1482001" y="180454"/>
                  </a:lnTo>
                  <a:lnTo>
                    <a:pt x="1476413" y="211607"/>
                  </a:lnTo>
                  <a:lnTo>
                    <a:pt x="1460614" y="235394"/>
                  </a:lnTo>
                  <a:lnTo>
                    <a:pt x="1436065" y="250571"/>
                  </a:lnTo>
                  <a:lnTo>
                    <a:pt x="1404213" y="255917"/>
                  </a:lnTo>
                  <a:lnTo>
                    <a:pt x="1309331" y="255917"/>
                  </a:lnTo>
                  <a:lnTo>
                    <a:pt x="1309331" y="108915"/>
                  </a:lnTo>
                  <a:lnTo>
                    <a:pt x="1414322" y="108915"/>
                  </a:lnTo>
                  <a:lnTo>
                    <a:pt x="1440980" y="114287"/>
                  </a:lnTo>
                  <a:lnTo>
                    <a:pt x="1462455" y="129222"/>
                  </a:lnTo>
                  <a:lnTo>
                    <a:pt x="1476794" y="151892"/>
                  </a:lnTo>
                  <a:lnTo>
                    <a:pt x="1482001" y="180454"/>
                  </a:lnTo>
                  <a:lnTo>
                    <a:pt x="1482001" y="11252"/>
                  </a:lnTo>
                  <a:lnTo>
                    <a:pt x="1454035" y="3225"/>
                  </a:lnTo>
                  <a:lnTo>
                    <a:pt x="1417447" y="12"/>
                  </a:lnTo>
                  <a:lnTo>
                    <a:pt x="1190320" y="12"/>
                  </a:lnTo>
                  <a:lnTo>
                    <a:pt x="1190320" y="542137"/>
                  </a:lnTo>
                  <a:lnTo>
                    <a:pt x="1309331" y="542137"/>
                  </a:lnTo>
                  <a:lnTo>
                    <a:pt x="1309331" y="361696"/>
                  </a:lnTo>
                  <a:lnTo>
                    <a:pt x="1389443" y="361696"/>
                  </a:lnTo>
                  <a:lnTo>
                    <a:pt x="1502219" y="542137"/>
                  </a:lnTo>
                  <a:lnTo>
                    <a:pt x="1637563" y="542137"/>
                  </a:lnTo>
                  <a:close/>
                </a:path>
                <a:path w="2218055" h="551180">
                  <a:moveTo>
                    <a:pt x="2217877" y="0"/>
                  </a:moveTo>
                  <a:lnTo>
                    <a:pt x="2098078" y="0"/>
                  </a:lnTo>
                  <a:lnTo>
                    <a:pt x="2098078" y="299478"/>
                  </a:lnTo>
                  <a:lnTo>
                    <a:pt x="2091220" y="357098"/>
                  </a:lnTo>
                  <a:lnTo>
                    <a:pt x="2070569" y="398170"/>
                  </a:lnTo>
                  <a:lnTo>
                    <a:pt x="2036076" y="422744"/>
                  </a:lnTo>
                  <a:lnTo>
                    <a:pt x="1987638" y="430936"/>
                  </a:lnTo>
                  <a:lnTo>
                    <a:pt x="1939086" y="422744"/>
                  </a:lnTo>
                  <a:lnTo>
                    <a:pt x="1904314" y="398170"/>
                  </a:lnTo>
                  <a:lnTo>
                    <a:pt x="1883397" y="357098"/>
                  </a:lnTo>
                  <a:lnTo>
                    <a:pt x="1876412" y="299478"/>
                  </a:lnTo>
                  <a:lnTo>
                    <a:pt x="1876412" y="0"/>
                  </a:lnTo>
                  <a:lnTo>
                    <a:pt x="1756625" y="0"/>
                  </a:lnTo>
                  <a:lnTo>
                    <a:pt x="1756625" y="322808"/>
                  </a:lnTo>
                  <a:lnTo>
                    <a:pt x="1760715" y="374904"/>
                  </a:lnTo>
                  <a:lnTo>
                    <a:pt x="1772958" y="420420"/>
                  </a:lnTo>
                  <a:lnTo>
                    <a:pt x="1793379" y="459536"/>
                  </a:lnTo>
                  <a:lnTo>
                    <a:pt x="1821967" y="492379"/>
                  </a:lnTo>
                  <a:lnTo>
                    <a:pt x="1856828" y="517893"/>
                  </a:lnTo>
                  <a:lnTo>
                    <a:pt x="1896046" y="536130"/>
                  </a:lnTo>
                  <a:lnTo>
                    <a:pt x="1939658" y="547077"/>
                  </a:lnTo>
                  <a:lnTo>
                    <a:pt x="1987638" y="550722"/>
                  </a:lnTo>
                  <a:lnTo>
                    <a:pt x="2035175" y="547065"/>
                  </a:lnTo>
                  <a:lnTo>
                    <a:pt x="2078545" y="536028"/>
                  </a:lnTo>
                  <a:lnTo>
                    <a:pt x="2117699" y="517575"/>
                  </a:lnTo>
                  <a:lnTo>
                    <a:pt x="2152548" y="491591"/>
                  </a:lnTo>
                  <a:lnTo>
                    <a:pt x="2181123" y="458774"/>
                  </a:lnTo>
                  <a:lnTo>
                    <a:pt x="2201545" y="419747"/>
                  </a:lnTo>
                  <a:lnTo>
                    <a:pt x="2213787" y="374446"/>
                  </a:lnTo>
                  <a:lnTo>
                    <a:pt x="2217877" y="322808"/>
                  </a:lnTo>
                  <a:lnTo>
                    <a:pt x="2217877" y="0"/>
                  </a:lnTo>
                  <a:close/>
                </a:path>
              </a:pathLst>
            </a:custGeom>
            <a:solidFill>
              <a:srgbClr val="FFFFFF"/>
            </a:solidFill>
          </p:spPr>
          <p:txBody>
            <a:bodyPr wrap="square" lIns="0" tIns="0" rIns="0" bIns="0" rtlCol="0"/>
            <a:lstStyle/>
            <a:p>
              <a:endParaRPr sz="5771"/>
            </a:p>
          </p:txBody>
        </p:sp>
        <p:pic>
          <p:nvPicPr>
            <p:cNvPr id="5" name="object 5"/>
            <p:cNvPicPr/>
            <p:nvPr/>
          </p:nvPicPr>
          <p:blipFill>
            <a:blip r:embed="rId9" cstate="print"/>
            <a:stretch>
              <a:fillRect/>
            </a:stretch>
          </p:blipFill>
          <p:spPr>
            <a:xfrm>
              <a:off x="2730450" y="659390"/>
              <a:ext cx="241952" cy="241952"/>
            </a:xfrm>
            <a:prstGeom prst="rect">
              <a:avLst/>
            </a:prstGeom>
          </p:spPr>
        </p:pic>
        <p:pic>
          <p:nvPicPr>
            <p:cNvPr id="6" name="object 6"/>
            <p:cNvPicPr/>
            <p:nvPr/>
          </p:nvPicPr>
          <p:blipFill>
            <a:blip r:embed="rId10" cstate="print"/>
            <a:stretch>
              <a:fillRect/>
            </a:stretch>
          </p:blipFill>
          <p:spPr>
            <a:xfrm>
              <a:off x="1323484" y="1221605"/>
              <a:ext cx="241952" cy="241952"/>
            </a:xfrm>
            <a:prstGeom prst="rect">
              <a:avLst/>
            </a:prstGeom>
          </p:spPr>
        </p:pic>
        <p:sp>
          <p:nvSpPr>
            <p:cNvPr id="7" name="object 7"/>
            <p:cNvSpPr/>
            <p:nvPr/>
          </p:nvSpPr>
          <p:spPr>
            <a:xfrm>
              <a:off x="1287761" y="790398"/>
              <a:ext cx="554990" cy="542290"/>
            </a:xfrm>
            <a:custGeom>
              <a:avLst/>
              <a:gdLst/>
              <a:ahLst/>
              <a:cxnLst/>
              <a:rect l="l" t="t" r="r" b="b"/>
              <a:pathLst>
                <a:path w="554989" h="542290">
                  <a:moveTo>
                    <a:pt x="330577" y="0"/>
                  </a:moveTo>
                  <a:lnTo>
                    <a:pt x="224009" y="0"/>
                  </a:lnTo>
                  <a:lnTo>
                    <a:pt x="0" y="542133"/>
                  </a:lnTo>
                  <a:lnTo>
                    <a:pt x="127568" y="542133"/>
                  </a:lnTo>
                  <a:lnTo>
                    <a:pt x="277676" y="158682"/>
                  </a:lnTo>
                  <a:lnTo>
                    <a:pt x="427018" y="542133"/>
                  </a:lnTo>
                  <a:lnTo>
                    <a:pt x="554587" y="542133"/>
                  </a:lnTo>
                  <a:lnTo>
                    <a:pt x="330577" y="0"/>
                  </a:lnTo>
                  <a:close/>
                </a:path>
              </a:pathLst>
            </a:custGeom>
            <a:solidFill>
              <a:srgbClr val="FFFFFF"/>
            </a:solidFill>
          </p:spPr>
          <p:txBody>
            <a:bodyPr wrap="square" lIns="0" tIns="0" rIns="0" bIns="0" rtlCol="0"/>
            <a:lstStyle/>
            <a:p>
              <a:endParaRPr sz="5771"/>
            </a:p>
          </p:txBody>
        </p:sp>
      </p:grpSp>
      <p:sp>
        <p:nvSpPr>
          <p:cNvPr id="9" name="Metin kutusu 8">
            <a:extLst>
              <a:ext uri="{FF2B5EF4-FFF2-40B4-BE49-F238E27FC236}">
                <a16:creationId xmlns:a16="http://schemas.microsoft.com/office/drawing/2014/main" id="{7CAA1E98-E526-90C3-22BF-197D4E8EB3BA}"/>
              </a:ext>
            </a:extLst>
          </p:cNvPr>
          <p:cNvSpPr txBox="1"/>
          <p:nvPr/>
        </p:nvSpPr>
        <p:spPr>
          <a:xfrm>
            <a:off x="15226062" y="32549540"/>
            <a:ext cx="7343449" cy="861774"/>
          </a:xfrm>
          <a:prstGeom prst="rect">
            <a:avLst/>
          </a:prstGeom>
          <a:solidFill>
            <a:srgbClr val="0057A8"/>
          </a:solidFill>
          <a:ln>
            <a:solidFill>
              <a:srgbClr val="FFFFFF"/>
            </a:solidFill>
          </a:ln>
        </p:spPr>
        <p:txBody>
          <a:bodyPr wrap="square" rtlCol="0">
            <a:spAutoFit/>
          </a:bodyPr>
          <a:lstStyle/>
          <a:p>
            <a:pPr algn="ctr"/>
            <a:r>
              <a:rPr lang="tr-TR" sz="5000" b="1" dirty="0">
                <a:solidFill>
                  <a:schemeClr val="bg1"/>
                </a:solidFill>
              </a:rPr>
              <a:t>Hazırlayan: Seyfullah KURT</a:t>
            </a:r>
          </a:p>
        </p:txBody>
      </p:sp>
      <p:sp>
        <p:nvSpPr>
          <p:cNvPr id="10" name="Metin kutusu 9">
            <a:extLst>
              <a:ext uri="{FF2B5EF4-FFF2-40B4-BE49-F238E27FC236}">
                <a16:creationId xmlns:a16="http://schemas.microsoft.com/office/drawing/2014/main" id="{6E8F7A9C-0E04-18C8-E5A5-12CA0FEC60E2}"/>
              </a:ext>
            </a:extLst>
          </p:cNvPr>
          <p:cNvSpPr txBox="1"/>
          <p:nvPr/>
        </p:nvSpPr>
        <p:spPr>
          <a:xfrm>
            <a:off x="13592174" y="34274639"/>
            <a:ext cx="10611226" cy="861774"/>
          </a:xfrm>
          <a:prstGeom prst="rect">
            <a:avLst/>
          </a:prstGeom>
          <a:solidFill>
            <a:srgbClr val="0057A8"/>
          </a:solidFill>
          <a:ln>
            <a:solidFill>
              <a:srgbClr val="FFFFFF"/>
            </a:solidFill>
          </a:ln>
        </p:spPr>
        <p:txBody>
          <a:bodyPr wrap="square" rtlCol="0">
            <a:spAutoFit/>
          </a:bodyPr>
          <a:lstStyle/>
          <a:p>
            <a:pPr algn="ctr"/>
            <a:r>
              <a:rPr lang="tr-TR" sz="5000" b="1" dirty="0">
                <a:solidFill>
                  <a:schemeClr val="bg1"/>
                </a:solidFill>
              </a:rPr>
              <a:t>Danışman:   Dr. Öğr. Üyesi Hakan ÖCAL</a:t>
            </a:r>
          </a:p>
        </p:txBody>
      </p:sp>
      <p:pic>
        <p:nvPicPr>
          <p:cNvPr id="52" name="Resim 51">
            <a:extLst>
              <a:ext uri="{FF2B5EF4-FFF2-40B4-BE49-F238E27FC236}">
                <a16:creationId xmlns:a16="http://schemas.microsoft.com/office/drawing/2014/main" id="{45CDBA44-B25E-0272-9470-929D3E608C7C}"/>
              </a:ext>
            </a:extLst>
          </p:cNvPr>
          <p:cNvPicPr>
            <a:picLocks noChangeAspect="1"/>
          </p:cNvPicPr>
          <p:nvPr/>
        </p:nvPicPr>
        <p:blipFill rotWithShape="1">
          <a:blip r:embed="rId11"/>
          <a:srcRect l="16728" t="7231" r="22595" b="45531"/>
          <a:stretch/>
        </p:blipFill>
        <p:spPr>
          <a:xfrm>
            <a:off x="14002805" y="9579193"/>
            <a:ext cx="10616717" cy="5443930"/>
          </a:xfrm>
          <a:prstGeom prst="rect">
            <a:avLst/>
          </a:prstGeom>
        </p:spPr>
      </p:pic>
      <p:sp>
        <p:nvSpPr>
          <p:cNvPr id="68" name="Metin kutusu 67">
            <a:extLst>
              <a:ext uri="{FF2B5EF4-FFF2-40B4-BE49-F238E27FC236}">
                <a16:creationId xmlns:a16="http://schemas.microsoft.com/office/drawing/2014/main" id="{8E9157D5-BDBF-76B3-2203-129192863336}"/>
              </a:ext>
            </a:extLst>
          </p:cNvPr>
          <p:cNvSpPr txBox="1"/>
          <p:nvPr/>
        </p:nvSpPr>
        <p:spPr>
          <a:xfrm>
            <a:off x="12907820" y="14598683"/>
            <a:ext cx="1908607" cy="726224"/>
          </a:xfrm>
          <a:prstGeom prst="rect">
            <a:avLst/>
          </a:prstGeom>
          <a:solidFill>
            <a:srgbClr val="0057A8"/>
          </a:solidFill>
          <a:ln>
            <a:solidFill>
              <a:srgbClr val="FFFFFF"/>
            </a:solidFill>
          </a:ln>
        </p:spPr>
        <p:txBody>
          <a:bodyPr wrap="square" rtlCol="0">
            <a:spAutoFit/>
          </a:bodyPr>
          <a:lstStyle/>
          <a:p>
            <a:pPr algn="just"/>
            <a:r>
              <a:rPr lang="tr-TR" sz="4119" b="1" dirty="0">
                <a:solidFill>
                  <a:schemeClr val="bg1"/>
                </a:solidFill>
                <a:latin typeface="+mj-lt"/>
              </a:rPr>
              <a:t>AMAÇ</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1772</TotalTime>
  <Words>234</Words>
  <Application>Microsoft Office PowerPoint</Application>
  <PresentationFormat>Özel</PresentationFormat>
  <Paragraphs>14</Paragraphs>
  <Slides>1</Slides>
  <Notes>0</Notes>
  <HiddenSlides>0</HiddenSlides>
  <MMClips>0</MMClips>
  <ScaleCrop>false</ScaleCrop>
  <HeadingPairs>
    <vt:vector size="6" baseType="variant">
      <vt:variant>
        <vt:lpstr>Kullanılan Yazı Tipleri</vt:lpstr>
      </vt:variant>
      <vt:variant>
        <vt:i4>1</vt:i4>
      </vt:variant>
      <vt:variant>
        <vt:lpstr>Tema</vt:lpstr>
      </vt:variant>
      <vt:variant>
        <vt:i4>1</vt:i4>
      </vt:variant>
      <vt:variant>
        <vt:lpstr>Slayt Başlıkları</vt:lpstr>
      </vt:variant>
      <vt:variant>
        <vt:i4>1</vt:i4>
      </vt:variant>
    </vt:vector>
  </HeadingPairs>
  <TitlesOfParts>
    <vt:vector size="3" baseType="lpstr">
      <vt:lpstr>Calibri</vt:lpstr>
      <vt:lpstr>Office Theme</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6.arge_poster_formati</dc:title>
  <dc:creator>Seyfullah Kurt</dc:creator>
  <cp:lastModifiedBy>Seyfullah Kurt</cp:lastModifiedBy>
  <cp:revision>10</cp:revision>
  <dcterms:created xsi:type="dcterms:W3CDTF">2023-10-01T20:49:35Z</dcterms:created>
  <dcterms:modified xsi:type="dcterms:W3CDTF">2024-01-17T19:40:24Z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2023-09-07T00:00:00Z</vt:filetime>
  </property>
  <property fmtid="{D5CDD505-2E9C-101B-9397-08002B2CF9AE}" pid="3" name="Creator">
    <vt:lpwstr>Adobe Illustrator 27.8 (Windows)</vt:lpwstr>
  </property>
  <property fmtid="{D5CDD505-2E9C-101B-9397-08002B2CF9AE}" pid="4" name="LastSaved">
    <vt:filetime>2023-10-01T00:00:00Z</vt:filetime>
  </property>
</Properties>
</file>